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4630400" cy="8229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20" name="Image 0" descr="Image 0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39214" y="7749540"/>
            <a:ext cx="1722606" cy="41148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30" name="Image 0" descr="Image 0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39214" y="7749540"/>
            <a:ext cx="1722606" cy="41148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9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40" name="Image 0" descr="Image 0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39214" y="7749540"/>
            <a:ext cx="1722606" cy="41148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9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50" name="Image 0" descr="Image 0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39214" y="7749540"/>
            <a:ext cx="1722606" cy="41148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9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60" name="Image 0" descr="Image 0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39214" y="7749540"/>
            <a:ext cx="1722606" cy="41148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9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70" name="Image 0" descr="Image 0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39214" y="7749540"/>
            <a:ext cx="1722606" cy="41148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9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80" name="Image 0" descr="Image 0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39214" y="7749540"/>
            <a:ext cx="1722606" cy="41148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8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9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90" name="Image 0" descr="Image 0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39214" y="7749540"/>
            <a:ext cx="1722606" cy="41148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731519" y="110489"/>
            <a:ext cx="13167362" cy="1809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731519" y="1920239"/>
            <a:ext cx="13167362" cy="6309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071359" y="7408544"/>
            <a:ext cx="3413761" cy="43815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 0"/>
          <p:cNvSpPr txBox="1"/>
          <p:nvPr/>
        </p:nvSpPr>
        <p:spPr>
          <a:xfrm>
            <a:off x="837724" y="2695693"/>
            <a:ext cx="7468552" cy="1385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500"/>
              </a:lnSpc>
              <a:defRPr sz="4400">
                <a:solidFill>
                  <a:srgbClr val="F98AC7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Light in Futility: Bringing Meaning to Your Work</a:t>
            </a:r>
          </a:p>
        </p:txBody>
      </p:sp>
      <p:sp>
        <p:nvSpPr>
          <p:cNvPr id="102" name="Text 1"/>
          <p:cNvSpPr txBox="1"/>
          <p:nvPr/>
        </p:nvSpPr>
        <p:spPr>
          <a:xfrm>
            <a:off x="837724" y="4462700"/>
            <a:ext cx="5328655" cy="357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D6E5E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Your work matters. You have a kingdom assignment.</a:t>
            </a:r>
          </a:p>
        </p:txBody>
      </p:sp>
      <p:sp>
        <p:nvSpPr>
          <p:cNvPr id="103" name="Shape 2"/>
          <p:cNvSpPr/>
          <p:nvPr/>
        </p:nvSpPr>
        <p:spPr>
          <a:xfrm>
            <a:off x="837723" y="5132783"/>
            <a:ext cx="382906" cy="382906"/>
          </a:xfrm>
          <a:prstGeom prst="roundRect">
            <a:avLst>
              <a:gd name="adj" fmla="val 50000"/>
            </a:avLst>
          </a:prstGeom>
          <a:ln w="762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04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344" y="5140404"/>
            <a:ext cx="367666" cy="367666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ext 3"/>
          <p:cNvSpPr txBox="1"/>
          <p:nvPr/>
        </p:nvSpPr>
        <p:spPr>
          <a:xfrm>
            <a:off x="1340286" y="5114925"/>
            <a:ext cx="1814508" cy="392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200"/>
              </a:lnSpc>
              <a:defRPr b="1" sz="2300">
                <a:solidFill>
                  <a:srgbClr val="D6E5E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pPr/>
            <a:r>
              <a:t>by John Seel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0"/>
          <p:cNvSpPr txBox="1"/>
          <p:nvPr/>
        </p:nvSpPr>
        <p:spPr>
          <a:xfrm>
            <a:off x="837723" y="2542699"/>
            <a:ext cx="4267822" cy="687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500"/>
              </a:lnSpc>
              <a:defRPr sz="4400">
                <a:solidFill>
                  <a:srgbClr val="F98AC7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Two Pilot Groups</a:t>
            </a:r>
          </a:p>
        </p:txBody>
      </p:sp>
      <p:sp>
        <p:nvSpPr>
          <p:cNvPr id="108" name="Text 1"/>
          <p:cNvSpPr txBox="1"/>
          <p:nvPr/>
        </p:nvSpPr>
        <p:spPr>
          <a:xfrm>
            <a:off x="837723" y="3845004"/>
            <a:ext cx="1265636" cy="338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F98AC7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Taking Off</a:t>
            </a:r>
          </a:p>
        </p:txBody>
      </p:sp>
      <p:sp>
        <p:nvSpPr>
          <p:cNvPr id="109" name="Text 2"/>
          <p:cNvSpPr txBox="1"/>
          <p:nvPr/>
        </p:nvSpPr>
        <p:spPr>
          <a:xfrm>
            <a:off x="837723" y="4436269"/>
            <a:ext cx="2554314" cy="357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D6E5E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Beginning career journey</a:t>
            </a:r>
          </a:p>
        </p:txBody>
      </p:sp>
      <p:sp>
        <p:nvSpPr>
          <p:cNvPr id="110" name="Text 3"/>
          <p:cNvSpPr txBox="1"/>
          <p:nvPr/>
        </p:nvSpPr>
        <p:spPr>
          <a:xfrm>
            <a:off x="7614760" y="3845004"/>
            <a:ext cx="1007109" cy="338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F98AC7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Landing</a:t>
            </a:r>
          </a:p>
        </p:txBody>
      </p:sp>
      <p:sp>
        <p:nvSpPr>
          <p:cNvPr id="111" name="Text 4"/>
          <p:cNvSpPr txBox="1"/>
          <p:nvPr/>
        </p:nvSpPr>
        <p:spPr>
          <a:xfrm>
            <a:off x="7614760" y="4436269"/>
            <a:ext cx="2388891" cy="357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D6E5E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Approaching retirement</a:t>
            </a:r>
          </a:p>
        </p:txBody>
      </p:sp>
      <p:sp>
        <p:nvSpPr>
          <p:cNvPr id="112" name="Text 5"/>
          <p:cNvSpPr txBox="1"/>
          <p:nvPr/>
        </p:nvSpPr>
        <p:spPr>
          <a:xfrm>
            <a:off x="837724" y="5303877"/>
            <a:ext cx="5633827" cy="357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D6E5E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Our goal: help you take off successfully and land safely.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ext 0"/>
          <p:cNvSpPr txBox="1"/>
          <p:nvPr/>
        </p:nvSpPr>
        <p:spPr>
          <a:xfrm>
            <a:off x="6324124" y="2106453"/>
            <a:ext cx="3646538" cy="687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500"/>
              </a:lnSpc>
              <a:defRPr sz="4400">
                <a:solidFill>
                  <a:srgbClr val="F98AC7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Core Message</a:t>
            </a:r>
          </a:p>
        </p:txBody>
      </p:sp>
      <p:sp>
        <p:nvSpPr>
          <p:cNvPr id="116" name="Shape 1"/>
          <p:cNvSpPr/>
          <p:nvPr/>
        </p:nvSpPr>
        <p:spPr>
          <a:xfrm>
            <a:off x="6324124" y="3169443"/>
            <a:ext cx="7468553" cy="1357194"/>
          </a:xfrm>
          <a:prstGeom prst="roundRect">
            <a:avLst>
              <a:gd name="adj" fmla="val 2646"/>
            </a:avLst>
          </a:prstGeom>
          <a:solidFill>
            <a:srgbClr val="44475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Text 2"/>
          <p:cNvSpPr txBox="1"/>
          <p:nvPr/>
        </p:nvSpPr>
        <p:spPr>
          <a:xfrm>
            <a:off x="6563438" y="3408758"/>
            <a:ext cx="3113659" cy="338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Work Can Be Meaningful</a:t>
            </a:r>
          </a:p>
        </p:txBody>
      </p:sp>
      <p:sp>
        <p:nvSpPr>
          <p:cNvPr id="118" name="Text 3"/>
          <p:cNvSpPr txBox="1"/>
          <p:nvPr/>
        </p:nvSpPr>
        <p:spPr>
          <a:xfrm>
            <a:off x="6563438" y="3904296"/>
            <a:ext cx="2007594" cy="357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D6E5E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Not just a paycheck</a:t>
            </a:r>
          </a:p>
        </p:txBody>
      </p:sp>
      <p:sp>
        <p:nvSpPr>
          <p:cNvPr id="119" name="Shape 4"/>
          <p:cNvSpPr/>
          <p:nvPr/>
        </p:nvSpPr>
        <p:spPr>
          <a:xfrm>
            <a:off x="6324124" y="4765952"/>
            <a:ext cx="7468553" cy="1357194"/>
          </a:xfrm>
          <a:prstGeom prst="roundRect">
            <a:avLst>
              <a:gd name="adj" fmla="val 2646"/>
            </a:avLst>
          </a:prstGeom>
          <a:solidFill>
            <a:srgbClr val="44475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0" name="Text 5"/>
          <p:cNvSpPr txBox="1"/>
          <p:nvPr/>
        </p:nvSpPr>
        <p:spPr>
          <a:xfrm>
            <a:off x="6563438" y="5005268"/>
            <a:ext cx="1829484" cy="338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Kingdom MOS</a:t>
            </a:r>
          </a:p>
        </p:txBody>
      </p:sp>
      <p:sp>
        <p:nvSpPr>
          <p:cNvPr id="121" name="Text 6"/>
          <p:cNvSpPr txBox="1"/>
          <p:nvPr/>
        </p:nvSpPr>
        <p:spPr>
          <a:xfrm>
            <a:off x="6563438" y="5500806"/>
            <a:ext cx="5666645" cy="357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D6E5E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Military Occupational Specialty - your divine assignment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 0"/>
          <p:cNvSpPr txBox="1"/>
          <p:nvPr/>
        </p:nvSpPr>
        <p:spPr>
          <a:xfrm>
            <a:off x="837723" y="3811904"/>
            <a:ext cx="4610250" cy="687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500"/>
              </a:lnSpc>
              <a:defRPr sz="4400">
                <a:solidFill>
                  <a:srgbClr val="F98AC7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Turbulent Weather</a:t>
            </a:r>
          </a:p>
        </p:txBody>
      </p:sp>
      <p:sp>
        <p:nvSpPr>
          <p:cNvPr id="125" name="Shape 1"/>
          <p:cNvSpPr/>
          <p:nvPr/>
        </p:nvSpPr>
        <p:spPr>
          <a:xfrm>
            <a:off x="837723" y="5144094"/>
            <a:ext cx="538521" cy="538521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26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7974" y="5202078"/>
            <a:ext cx="337900" cy="422435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xt 2"/>
          <p:cNvSpPr txBox="1"/>
          <p:nvPr/>
        </p:nvSpPr>
        <p:spPr>
          <a:xfrm>
            <a:off x="1615559" y="5144094"/>
            <a:ext cx="1689783" cy="338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Gig Economy</a:t>
            </a:r>
          </a:p>
        </p:txBody>
      </p:sp>
      <p:sp>
        <p:nvSpPr>
          <p:cNvPr id="128" name="Text 3"/>
          <p:cNvSpPr txBox="1"/>
          <p:nvPr/>
        </p:nvSpPr>
        <p:spPr>
          <a:xfrm>
            <a:off x="1615559" y="5639632"/>
            <a:ext cx="3819091" cy="357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D6E5E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Maximum flexibility, minimum security</a:t>
            </a:r>
          </a:p>
        </p:txBody>
      </p:sp>
      <p:sp>
        <p:nvSpPr>
          <p:cNvPr id="129" name="Shape 4"/>
          <p:cNvSpPr/>
          <p:nvPr/>
        </p:nvSpPr>
        <p:spPr>
          <a:xfrm>
            <a:off x="7434857" y="5144094"/>
            <a:ext cx="538521" cy="538521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30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35108" y="5202078"/>
            <a:ext cx="337900" cy="42243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ext 5"/>
          <p:cNvSpPr txBox="1"/>
          <p:nvPr/>
        </p:nvSpPr>
        <p:spPr>
          <a:xfrm>
            <a:off x="8212693" y="5144094"/>
            <a:ext cx="2652540" cy="338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Retirement Concerns</a:t>
            </a:r>
          </a:p>
        </p:txBody>
      </p:sp>
      <p:sp>
        <p:nvSpPr>
          <p:cNvPr id="132" name="Text 6"/>
          <p:cNvSpPr txBox="1"/>
          <p:nvPr/>
        </p:nvSpPr>
        <p:spPr>
          <a:xfrm>
            <a:off x="8212693" y="5639632"/>
            <a:ext cx="2223133" cy="357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D6E5E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Stock market volatility</a:t>
            </a:r>
          </a:p>
        </p:txBody>
      </p:sp>
      <p:sp>
        <p:nvSpPr>
          <p:cNvPr id="133" name="Shape 7"/>
          <p:cNvSpPr/>
          <p:nvPr/>
        </p:nvSpPr>
        <p:spPr>
          <a:xfrm>
            <a:off x="837723" y="6531172"/>
            <a:ext cx="538521" cy="538521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34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7974" y="6589156"/>
            <a:ext cx="337900" cy="422435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ext 8"/>
          <p:cNvSpPr txBox="1"/>
          <p:nvPr/>
        </p:nvSpPr>
        <p:spPr>
          <a:xfrm>
            <a:off x="1615559" y="6531172"/>
            <a:ext cx="1255267" cy="338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AI Anxiety</a:t>
            </a:r>
          </a:p>
        </p:txBody>
      </p:sp>
      <p:sp>
        <p:nvSpPr>
          <p:cNvPr id="136" name="Text 9"/>
          <p:cNvSpPr txBox="1"/>
          <p:nvPr/>
        </p:nvSpPr>
        <p:spPr>
          <a:xfrm>
            <a:off x="1615559" y="7026712"/>
            <a:ext cx="2452626" cy="357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D6E5E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Technological disruption</a:t>
            </a:r>
          </a:p>
        </p:txBody>
      </p:sp>
      <p:sp>
        <p:nvSpPr>
          <p:cNvPr id="137" name="Shape 10"/>
          <p:cNvSpPr/>
          <p:nvPr/>
        </p:nvSpPr>
        <p:spPr>
          <a:xfrm>
            <a:off x="7434857" y="6531172"/>
            <a:ext cx="538521" cy="538521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38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35108" y="6589156"/>
            <a:ext cx="337900" cy="422435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ext 11"/>
          <p:cNvSpPr txBox="1"/>
          <p:nvPr/>
        </p:nvSpPr>
        <p:spPr>
          <a:xfrm>
            <a:off x="8212693" y="6531172"/>
            <a:ext cx="2311066" cy="338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Global Uncertainty</a:t>
            </a:r>
          </a:p>
        </p:txBody>
      </p:sp>
      <p:sp>
        <p:nvSpPr>
          <p:cNvPr id="140" name="Text 12"/>
          <p:cNvSpPr txBox="1"/>
          <p:nvPr/>
        </p:nvSpPr>
        <p:spPr>
          <a:xfrm>
            <a:off x="8212693" y="7026712"/>
            <a:ext cx="3608351" cy="357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D6E5E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Security seems increasingly foreign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 0"/>
          <p:cNvSpPr txBox="1"/>
          <p:nvPr/>
        </p:nvSpPr>
        <p:spPr>
          <a:xfrm>
            <a:off x="837723" y="1709738"/>
            <a:ext cx="5075189" cy="687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500"/>
              </a:lnSpc>
              <a:defRPr sz="4400">
                <a:solidFill>
                  <a:srgbClr val="F98AC7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Coping Mechanisms</a:t>
            </a:r>
          </a:p>
        </p:txBody>
      </p:sp>
      <p:sp>
        <p:nvSpPr>
          <p:cNvPr id="143" name="Text 1"/>
          <p:cNvSpPr txBox="1"/>
          <p:nvPr/>
        </p:nvSpPr>
        <p:spPr>
          <a:xfrm>
            <a:off x="3301746" y="4266843"/>
            <a:ext cx="1721025" cy="338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ts val="2700"/>
              </a:lnSpc>
              <a:defRPr sz="22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Quiet Quitting</a:t>
            </a:r>
          </a:p>
        </p:txBody>
      </p:sp>
      <p:sp>
        <p:nvSpPr>
          <p:cNvPr id="144" name="Text 2"/>
          <p:cNvSpPr txBox="1"/>
          <p:nvPr/>
        </p:nvSpPr>
        <p:spPr>
          <a:xfrm>
            <a:off x="2323351" y="4762381"/>
            <a:ext cx="2699420" cy="357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ts val="3000"/>
              </a:lnSpc>
              <a:defRPr>
                <a:solidFill>
                  <a:srgbClr val="D6E5E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Doing only what's required</a:t>
            </a:r>
          </a:p>
        </p:txBody>
      </p:sp>
      <p:pic>
        <p:nvPicPr>
          <p:cNvPr id="145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1521" y="2892504"/>
            <a:ext cx="3627359" cy="3627359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3"/>
          <p:cNvSpPr/>
          <p:nvPr/>
        </p:nvSpPr>
        <p:spPr>
          <a:xfrm>
            <a:off x="5270301" y="4406979"/>
            <a:ext cx="598409" cy="598409"/>
          </a:xfrm>
          <a:prstGeom prst="roundRect">
            <a:avLst>
              <a:gd name="adj" fmla="val 50000"/>
            </a:avLst>
          </a:prstGeom>
          <a:solidFill>
            <a:srgbClr val="44475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7" name="Text 4"/>
          <p:cNvSpPr txBox="1"/>
          <p:nvPr/>
        </p:nvSpPr>
        <p:spPr>
          <a:xfrm>
            <a:off x="5434846" y="4537828"/>
            <a:ext cx="161027" cy="396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300"/>
              </a:lnSpc>
              <a:defRPr sz="21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48" name="Text 5"/>
          <p:cNvSpPr txBox="1"/>
          <p:nvPr/>
        </p:nvSpPr>
        <p:spPr>
          <a:xfrm>
            <a:off x="9487852" y="3270289"/>
            <a:ext cx="2828939" cy="338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Working for Weekends</a:t>
            </a:r>
          </a:p>
        </p:txBody>
      </p:sp>
      <p:sp>
        <p:nvSpPr>
          <p:cNvPr id="149" name="Text 6"/>
          <p:cNvSpPr txBox="1"/>
          <p:nvPr/>
        </p:nvSpPr>
        <p:spPr>
          <a:xfrm>
            <a:off x="9487852" y="3765827"/>
            <a:ext cx="2744516" cy="357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D6E5E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Paycheck-focused mindset</a:t>
            </a:r>
          </a:p>
        </p:txBody>
      </p:sp>
      <p:pic>
        <p:nvPicPr>
          <p:cNvPr id="150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1521" y="2892504"/>
            <a:ext cx="3627359" cy="3627359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7"/>
          <p:cNvSpPr/>
          <p:nvPr/>
        </p:nvSpPr>
        <p:spPr>
          <a:xfrm>
            <a:off x="7888723" y="2895124"/>
            <a:ext cx="598409" cy="598409"/>
          </a:xfrm>
          <a:prstGeom prst="roundRect">
            <a:avLst>
              <a:gd name="adj" fmla="val 50000"/>
            </a:avLst>
          </a:prstGeom>
          <a:solidFill>
            <a:srgbClr val="44475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Text 8"/>
          <p:cNvSpPr txBox="1"/>
          <p:nvPr/>
        </p:nvSpPr>
        <p:spPr>
          <a:xfrm>
            <a:off x="8053268" y="3025973"/>
            <a:ext cx="161026" cy="396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300"/>
              </a:lnSpc>
              <a:defRPr sz="21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53" name="Text 9"/>
          <p:cNvSpPr txBox="1"/>
          <p:nvPr/>
        </p:nvSpPr>
        <p:spPr>
          <a:xfrm>
            <a:off x="9487852" y="5263396"/>
            <a:ext cx="2000834" cy="338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Identity Seeking</a:t>
            </a:r>
          </a:p>
        </p:txBody>
      </p:sp>
      <p:sp>
        <p:nvSpPr>
          <p:cNvPr id="154" name="Text 10"/>
          <p:cNvSpPr txBox="1"/>
          <p:nvPr/>
        </p:nvSpPr>
        <p:spPr>
          <a:xfrm>
            <a:off x="9487852" y="5758934"/>
            <a:ext cx="3087304" cy="357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D6E5E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Expecting too much from work</a:t>
            </a:r>
          </a:p>
        </p:txBody>
      </p:sp>
      <p:pic>
        <p:nvPicPr>
          <p:cNvPr id="155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01521" y="2892504"/>
            <a:ext cx="3627359" cy="3627359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1"/>
          <p:cNvSpPr/>
          <p:nvPr/>
        </p:nvSpPr>
        <p:spPr>
          <a:xfrm>
            <a:off x="7888723" y="5918715"/>
            <a:ext cx="598409" cy="598409"/>
          </a:xfrm>
          <a:prstGeom prst="roundRect">
            <a:avLst>
              <a:gd name="adj" fmla="val 50000"/>
            </a:avLst>
          </a:prstGeom>
          <a:solidFill>
            <a:srgbClr val="44475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7" name="Text 12"/>
          <p:cNvSpPr txBox="1"/>
          <p:nvPr/>
        </p:nvSpPr>
        <p:spPr>
          <a:xfrm>
            <a:off x="8053268" y="6049566"/>
            <a:ext cx="161026" cy="396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300"/>
              </a:lnSpc>
              <a:defRPr sz="21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ext 0"/>
          <p:cNvSpPr txBox="1"/>
          <p:nvPr/>
        </p:nvSpPr>
        <p:spPr>
          <a:xfrm>
            <a:off x="6324124" y="1428868"/>
            <a:ext cx="6432079" cy="687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500"/>
              </a:lnSpc>
              <a:defRPr sz="4400">
                <a:solidFill>
                  <a:srgbClr val="F98AC7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Bringing Meaning to Work</a:t>
            </a:r>
          </a:p>
        </p:txBody>
      </p:sp>
      <p:pic>
        <p:nvPicPr>
          <p:cNvPr id="161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4124" y="2491858"/>
            <a:ext cx="1196817" cy="143625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ext 1"/>
          <p:cNvSpPr txBox="1"/>
          <p:nvPr/>
        </p:nvSpPr>
        <p:spPr>
          <a:xfrm>
            <a:off x="7879912" y="2731174"/>
            <a:ext cx="2854860" cy="338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God Provides Meaning</a:t>
            </a:r>
          </a:p>
        </p:txBody>
      </p:sp>
      <p:sp>
        <p:nvSpPr>
          <p:cNvPr id="163" name="Text 2"/>
          <p:cNvSpPr txBox="1"/>
          <p:nvPr/>
        </p:nvSpPr>
        <p:spPr>
          <a:xfrm>
            <a:off x="7879912" y="3226712"/>
            <a:ext cx="2325156" cy="357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D6E5E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Not found in work itself</a:t>
            </a:r>
          </a:p>
        </p:txBody>
      </p:sp>
      <p:pic>
        <p:nvPicPr>
          <p:cNvPr id="164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24124" y="3928109"/>
            <a:ext cx="1196817" cy="143625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ext 3"/>
          <p:cNvSpPr txBox="1"/>
          <p:nvPr/>
        </p:nvSpPr>
        <p:spPr>
          <a:xfrm>
            <a:off x="7879912" y="4167425"/>
            <a:ext cx="2637533" cy="338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Kingdom Assignment</a:t>
            </a:r>
          </a:p>
        </p:txBody>
      </p:sp>
      <p:sp>
        <p:nvSpPr>
          <p:cNvPr id="166" name="Text 4"/>
          <p:cNvSpPr txBox="1"/>
          <p:nvPr/>
        </p:nvSpPr>
        <p:spPr>
          <a:xfrm>
            <a:off x="7879912" y="4662963"/>
            <a:ext cx="1669270" cy="357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D6E5E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Your unique role</a:t>
            </a:r>
          </a:p>
        </p:txBody>
      </p:sp>
      <p:pic>
        <p:nvPicPr>
          <p:cNvPr id="167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24124" y="5364360"/>
            <a:ext cx="1196817" cy="1436252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ext 5"/>
          <p:cNvSpPr txBox="1"/>
          <p:nvPr/>
        </p:nvSpPr>
        <p:spPr>
          <a:xfrm>
            <a:off x="7879912" y="5603676"/>
            <a:ext cx="2761681" cy="338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Bring Heaven to Earth</a:t>
            </a:r>
          </a:p>
        </p:txBody>
      </p:sp>
      <p:sp>
        <p:nvSpPr>
          <p:cNvPr id="169" name="Text 6"/>
          <p:cNvSpPr txBox="1"/>
          <p:nvPr/>
        </p:nvSpPr>
        <p:spPr>
          <a:xfrm>
            <a:off x="7879912" y="6099214"/>
            <a:ext cx="2058381" cy="357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D6E5E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In your specific area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 0"/>
          <p:cNvSpPr txBox="1"/>
          <p:nvPr/>
        </p:nvSpPr>
        <p:spPr>
          <a:xfrm>
            <a:off x="837723" y="1427798"/>
            <a:ext cx="5913662" cy="687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500"/>
              </a:lnSpc>
              <a:defRPr sz="4400">
                <a:solidFill>
                  <a:srgbClr val="F98AC7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Kingdom MOS Dangers</a:t>
            </a:r>
          </a:p>
        </p:txBody>
      </p:sp>
      <p:pic>
        <p:nvPicPr>
          <p:cNvPr id="17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7637" y="2610563"/>
            <a:ext cx="2137530" cy="1357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07987" y="3246358"/>
            <a:ext cx="336591" cy="42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ext 1"/>
          <p:cNvSpPr txBox="1"/>
          <p:nvPr/>
        </p:nvSpPr>
        <p:spPr>
          <a:xfrm>
            <a:off x="5384482" y="2849879"/>
            <a:ext cx="1830029" cy="338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Landing (49%)</a:t>
            </a:r>
          </a:p>
        </p:txBody>
      </p:sp>
      <p:sp>
        <p:nvSpPr>
          <p:cNvPr id="175" name="Text 2"/>
          <p:cNvSpPr txBox="1"/>
          <p:nvPr/>
        </p:nvSpPr>
        <p:spPr>
          <a:xfrm>
            <a:off x="5384482" y="3345417"/>
            <a:ext cx="2871763" cy="357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D6E5E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Most crashes during landing</a:t>
            </a:r>
          </a:p>
        </p:txBody>
      </p:sp>
      <p:sp>
        <p:nvSpPr>
          <p:cNvPr id="176" name="Shape 3"/>
          <p:cNvSpPr/>
          <p:nvPr/>
        </p:nvSpPr>
        <p:spPr>
          <a:xfrm>
            <a:off x="5204936" y="3982401"/>
            <a:ext cx="8527972" cy="15241"/>
          </a:xfrm>
          <a:prstGeom prst="roundRect">
            <a:avLst>
              <a:gd name="adj" fmla="val 50000"/>
            </a:avLst>
          </a:prstGeom>
          <a:solidFill>
            <a:srgbClr val="5D606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77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8814" y="4027527"/>
            <a:ext cx="4275059" cy="1357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07987" y="4495681"/>
            <a:ext cx="336591" cy="42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ext 4"/>
          <p:cNvSpPr txBox="1"/>
          <p:nvPr/>
        </p:nvSpPr>
        <p:spPr>
          <a:xfrm>
            <a:off x="6453187" y="4266843"/>
            <a:ext cx="1860588" cy="338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Descent (61%)</a:t>
            </a:r>
          </a:p>
        </p:txBody>
      </p:sp>
      <p:sp>
        <p:nvSpPr>
          <p:cNvPr id="180" name="Text 5"/>
          <p:cNvSpPr txBox="1"/>
          <p:nvPr/>
        </p:nvSpPr>
        <p:spPr>
          <a:xfrm>
            <a:off x="6453187" y="4762381"/>
            <a:ext cx="3049576" cy="357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D6E5E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Most mountaineering fatalities</a:t>
            </a:r>
          </a:p>
        </p:txBody>
      </p:sp>
      <p:sp>
        <p:nvSpPr>
          <p:cNvPr id="181" name="Shape 6"/>
          <p:cNvSpPr/>
          <p:nvPr/>
        </p:nvSpPr>
        <p:spPr>
          <a:xfrm>
            <a:off x="6273641" y="5399365"/>
            <a:ext cx="7459266" cy="15241"/>
          </a:xfrm>
          <a:prstGeom prst="roundRect">
            <a:avLst>
              <a:gd name="adj" fmla="val 50000"/>
            </a:avLst>
          </a:prstGeom>
          <a:solidFill>
            <a:srgbClr val="5D606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82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70109" y="5444490"/>
            <a:ext cx="6412587" cy="1357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 5" descr="Imag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08107" y="5912644"/>
            <a:ext cx="336591" cy="42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 7"/>
          <p:cNvSpPr txBox="1"/>
          <p:nvPr/>
        </p:nvSpPr>
        <p:spPr>
          <a:xfrm>
            <a:off x="7522012" y="5683806"/>
            <a:ext cx="1871093" cy="338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Take Off (14%)</a:t>
            </a:r>
          </a:p>
        </p:txBody>
      </p:sp>
      <p:sp>
        <p:nvSpPr>
          <p:cNvPr id="185" name="Text 8"/>
          <p:cNvSpPr txBox="1"/>
          <p:nvPr/>
        </p:nvSpPr>
        <p:spPr>
          <a:xfrm>
            <a:off x="7522012" y="6179344"/>
            <a:ext cx="2986175" cy="357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D6E5E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Second most dangerous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 0"/>
          <p:cNvSpPr txBox="1"/>
          <p:nvPr/>
        </p:nvSpPr>
        <p:spPr>
          <a:xfrm>
            <a:off x="837723" y="1682710"/>
            <a:ext cx="4951042" cy="687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500"/>
              </a:lnSpc>
              <a:defRPr sz="4400">
                <a:solidFill>
                  <a:srgbClr val="F98AC7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Four Key Questions</a:t>
            </a:r>
          </a:p>
        </p:txBody>
      </p:sp>
      <p:sp>
        <p:nvSpPr>
          <p:cNvPr id="188" name="Shape 1"/>
          <p:cNvSpPr/>
          <p:nvPr/>
        </p:nvSpPr>
        <p:spPr>
          <a:xfrm>
            <a:off x="837723" y="2865477"/>
            <a:ext cx="1619370" cy="830581"/>
          </a:xfrm>
          <a:prstGeom prst="roundRect">
            <a:avLst>
              <a:gd name="adj" fmla="val 4323"/>
            </a:avLst>
          </a:prstGeom>
          <a:solidFill>
            <a:srgbClr val="44475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9" name="Text 2"/>
          <p:cNvSpPr txBox="1"/>
          <p:nvPr/>
        </p:nvSpPr>
        <p:spPr>
          <a:xfrm>
            <a:off x="1549237" y="3070383"/>
            <a:ext cx="196342" cy="50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4200"/>
              </a:lnSpc>
              <a:defRPr sz="26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90" name="Text 3"/>
          <p:cNvSpPr txBox="1"/>
          <p:nvPr/>
        </p:nvSpPr>
        <p:spPr>
          <a:xfrm>
            <a:off x="2696408" y="3104793"/>
            <a:ext cx="4857453" cy="338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Do I have clarity on my kingdom MOS?</a:t>
            </a:r>
          </a:p>
        </p:txBody>
      </p:sp>
      <p:sp>
        <p:nvSpPr>
          <p:cNvPr id="191" name="Shape 4"/>
          <p:cNvSpPr/>
          <p:nvPr/>
        </p:nvSpPr>
        <p:spPr>
          <a:xfrm>
            <a:off x="2576751" y="3680817"/>
            <a:ext cx="11096268" cy="15241"/>
          </a:xfrm>
          <a:prstGeom prst="roundRect">
            <a:avLst>
              <a:gd name="adj" fmla="val 50000"/>
            </a:avLst>
          </a:prstGeom>
          <a:solidFill>
            <a:srgbClr val="5D606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2" name="Shape 5"/>
          <p:cNvSpPr/>
          <p:nvPr/>
        </p:nvSpPr>
        <p:spPr>
          <a:xfrm>
            <a:off x="837723" y="3815715"/>
            <a:ext cx="3238739" cy="830581"/>
          </a:xfrm>
          <a:prstGeom prst="roundRect">
            <a:avLst>
              <a:gd name="adj" fmla="val 4323"/>
            </a:avLst>
          </a:prstGeom>
          <a:solidFill>
            <a:srgbClr val="44475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3" name="Text 6"/>
          <p:cNvSpPr txBox="1"/>
          <p:nvPr/>
        </p:nvSpPr>
        <p:spPr>
          <a:xfrm>
            <a:off x="2358862" y="4020622"/>
            <a:ext cx="196342" cy="502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4200"/>
              </a:lnSpc>
              <a:defRPr sz="26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94" name="Text 7"/>
          <p:cNvSpPr txBox="1"/>
          <p:nvPr/>
        </p:nvSpPr>
        <p:spPr>
          <a:xfrm>
            <a:off x="4315778" y="4055031"/>
            <a:ext cx="4205338" cy="338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Am I listening for my assignment?</a:t>
            </a:r>
          </a:p>
        </p:txBody>
      </p:sp>
      <p:sp>
        <p:nvSpPr>
          <p:cNvPr id="195" name="Shape 8"/>
          <p:cNvSpPr/>
          <p:nvPr/>
        </p:nvSpPr>
        <p:spPr>
          <a:xfrm>
            <a:off x="4196119" y="4631054"/>
            <a:ext cx="9476900" cy="15241"/>
          </a:xfrm>
          <a:prstGeom prst="roundRect">
            <a:avLst>
              <a:gd name="adj" fmla="val 50000"/>
            </a:avLst>
          </a:prstGeom>
          <a:solidFill>
            <a:srgbClr val="5D606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6" name="Shape 9"/>
          <p:cNvSpPr/>
          <p:nvPr/>
        </p:nvSpPr>
        <p:spPr>
          <a:xfrm>
            <a:off x="837723" y="4765952"/>
            <a:ext cx="4858108" cy="830581"/>
          </a:xfrm>
          <a:prstGeom prst="roundRect">
            <a:avLst>
              <a:gd name="adj" fmla="val 4323"/>
            </a:avLst>
          </a:prstGeom>
          <a:solidFill>
            <a:srgbClr val="44475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7" name="Text 10"/>
          <p:cNvSpPr txBox="1"/>
          <p:nvPr/>
        </p:nvSpPr>
        <p:spPr>
          <a:xfrm>
            <a:off x="3168607" y="4970858"/>
            <a:ext cx="196342" cy="50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4200"/>
              </a:lnSpc>
              <a:defRPr sz="26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98" name="Text 11"/>
          <p:cNvSpPr txBox="1"/>
          <p:nvPr/>
        </p:nvSpPr>
        <p:spPr>
          <a:xfrm>
            <a:off x="5935147" y="5005268"/>
            <a:ext cx="2793058" cy="338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Do I expect guidance?</a:t>
            </a:r>
          </a:p>
        </p:txBody>
      </p:sp>
      <p:sp>
        <p:nvSpPr>
          <p:cNvPr id="199" name="Shape 12"/>
          <p:cNvSpPr/>
          <p:nvPr/>
        </p:nvSpPr>
        <p:spPr>
          <a:xfrm>
            <a:off x="5815488" y="5581293"/>
            <a:ext cx="7857531" cy="15241"/>
          </a:xfrm>
          <a:prstGeom prst="roundRect">
            <a:avLst>
              <a:gd name="adj" fmla="val 50000"/>
            </a:avLst>
          </a:prstGeom>
          <a:solidFill>
            <a:srgbClr val="5D606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0" name="Shape 13"/>
          <p:cNvSpPr/>
          <p:nvPr/>
        </p:nvSpPr>
        <p:spPr>
          <a:xfrm>
            <a:off x="837723" y="5716191"/>
            <a:ext cx="6477477" cy="830581"/>
          </a:xfrm>
          <a:prstGeom prst="roundRect">
            <a:avLst>
              <a:gd name="adj" fmla="val 4323"/>
            </a:avLst>
          </a:prstGeom>
          <a:solidFill>
            <a:srgbClr val="44475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1" name="Text 14"/>
          <p:cNvSpPr txBox="1"/>
          <p:nvPr/>
        </p:nvSpPr>
        <p:spPr>
          <a:xfrm>
            <a:off x="3978231" y="5921097"/>
            <a:ext cx="196343" cy="502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4200"/>
              </a:lnSpc>
              <a:defRPr sz="26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02" name="Text 15"/>
          <p:cNvSpPr txBox="1"/>
          <p:nvPr/>
        </p:nvSpPr>
        <p:spPr>
          <a:xfrm>
            <a:off x="7554515" y="5955505"/>
            <a:ext cx="5090742" cy="338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D6E5E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/>
            <a:r>
              <a:t>Am I quiet quitting on my kingdom MOS?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